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3"/>
  </p:notesMasterIdLst>
  <p:sldIdLst>
    <p:sldId id="258" r:id="rId2"/>
    <p:sldId id="259" r:id="rId3"/>
    <p:sldId id="260" r:id="rId4"/>
    <p:sldId id="261" r:id="rId5"/>
    <p:sldId id="265" r:id="rId6"/>
    <p:sldId id="268" r:id="rId7"/>
    <p:sldId id="269" r:id="rId8"/>
    <p:sldId id="274" r:id="rId9"/>
    <p:sldId id="275" r:id="rId10"/>
    <p:sldId id="277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96A1"/>
    <a:srgbClr val="65807B"/>
    <a:srgbClr val="5A8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7"/>
  </p:normalViewPr>
  <p:slideViewPr>
    <p:cSldViewPr snapToGrid="0" snapToObjects="1">
      <p:cViewPr varScale="1">
        <p:scale>
          <a:sx n="88" d="100"/>
          <a:sy n="88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5DE88-2E35-6D44-9CBC-F4FA04EC8C22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611B4-0BF6-D547-A9AD-1B47E60C4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99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- 95% Equal Tail Credible Intervals -&gt; if 0 fall within CI, insignificant; otherwise significant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11B4-0BF6-D547-A9AD-1B47E60C46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5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611B4-0BF6-D547-A9AD-1B47E60C46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F1FA4F7F-AF54-F149-90FD-266CC98158F5}" type="datetime1">
              <a:rPr lang="en-US" smtClean="0"/>
              <a:t>4/20/20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05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6669-E529-C04F-8F96-5B13120BDF3C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9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093D4-1ED5-0847-884C-99283B4CAF65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E2A284A-B43D-9542-A946-CF894B9894BE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7C4B-D72A-1E40-971A-2CA9FF2C68BC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8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66F4E330-08FC-B745-8213-3ABEF44A46F8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241C6C5-0D8D-D245-B4E1-8B661C14F130}" type="datetime1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2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D344E-BF55-E54D-8E81-82778643F7EA}" type="datetime1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6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FBB2F-8430-444A-ADFC-C2F365BC4174}" type="datetime1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7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3B25D9E8-0414-094F-ADC2-A32E0B2DBCE7}" type="datetime1">
              <a:rPr lang="en-US" smtClean="0"/>
              <a:t>4/20/20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59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EF2D0542-13EB-8947-88D8-48754C931406}" type="datetime1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4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F054A-0DBB-6947-AD99-BA435BABBE49}" type="datetime1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0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31" r:id="rId6"/>
    <p:sldLayoutId id="2147483726" r:id="rId7"/>
    <p:sldLayoutId id="2147483727" r:id="rId8"/>
    <p:sldLayoutId id="2147483728" r:id="rId9"/>
    <p:sldLayoutId id="2147483730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white, man, holding, piece&#10;&#10;Description automatically generated">
            <a:extLst>
              <a:ext uri="{FF2B5EF4-FFF2-40B4-BE49-F238E27FC236}">
                <a16:creationId xmlns:a16="http://schemas.microsoft.com/office/drawing/2014/main" id="{DDE07E06-D38F-4ACE-A9EC-7605CB732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3" r="2" b="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59" name="Freeform: Shape 5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Freeform: Shape 6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A07AA-0DFB-5B47-8EF1-9D01433D2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400" dirty="0"/>
              <a:t>Bayesian Analysis of Sleep Data</a:t>
            </a:r>
            <a:br>
              <a:rPr lang="en-US" sz="4400" dirty="0"/>
            </a:br>
            <a:br>
              <a:rPr lang="en-US" sz="4400" dirty="0"/>
            </a:br>
            <a:r>
              <a:rPr lang="en-US" sz="2800" dirty="0"/>
              <a:t>ISYE 6420 Project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1D9D8-F3AA-C848-A03C-7F996DAE8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/>
              <a:t>Chitwan Kaudan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7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F4CA-1F47-2443-92CE-3B588C00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67167-0394-3545-B55C-2F9918609E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249" y="2478024"/>
                <a:ext cx="11135639" cy="3694176"/>
              </a:xfrm>
            </p:spPr>
            <p:txBody>
              <a:bodyPr/>
              <a:lstStyle/>
              <a:p>
                <a:r>
                  <a:rPr lang="en-US" dirty="0"/>
                  <a:t>I’m much better at waking up at 9:00AM (44%) than I am at sleeping at 1:00AM (21%)</a:t>
                </a:r>
              </a:p>
              <a:p>
                <a:r>
                  <a:rPr lang="en-US" dirty="0"/>
                  <a:t>During weeks with multiple deadlines I tend to sleep for shorter durations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/>
                  <a:t>=-20) and get poorer quality sleep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/>
                  <a:t>=-025) </a:t>
                </a:r>
              </a:p>
              <a:p>
                <a:r>
                  <a:rPr lang="en-US" dirty="0"/>
                  <a:t>Need more data to validate quadratic relationship between Minutes Sedentary and Minutes Asleep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A67167-0394-3545-B55C-2F9918609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249" y="2478024"/>
                <a:ext cx="11135639" cy="3694176"/>
              </a:xfrm>
              <a:blipFill>
                <a:blip r:embed="rId2"/>
                <a:stretch>
                  <a:fillRect l="-911" t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1F48-49BD-0C4B-9591-E0FBDBD5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1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34D5F-5B67-6744-B0FA-4BDBEEA0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/>
              <a:t>Thank you!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86F048-B783-534C-9F74-5AFD2328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A6C21-AF9C-7F4A-AC34-C394C6142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Problem Statement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8F85A-AFA5-A34B-A833-34BE11CDB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986" y="2684095"/>
            <a:ext cx="4670336" cy="3492868"/>
          </a:xfrm>
        </p:spPr>
        <p:txBody>
          <a:bodyPr>
            <a:normAutofit/>
          </a:bodyPr>
          <a:lstStyle/>
          <a:p>
            <a:r>
              <a:rPr lang="en-US" sz="1700" dirty="0"/>
              <a:t>Mobile dashboard in FitBit app is inflexible and doesn’t allow me to compare activities over time</a:t>
            </a:r>
          </a:p>
          <a:p>
            <a:r>
              <a:rPr lang="en-US" sz="1700" dirty="0"/>
              <a:t>I want to answer the following questions…</a:t>
            </a:r>
          </a:p>
          <a:p>
            <a:pPr marL="0" indent="0">
              <a:buNone/>
            </a:pPr>
            <a:endParaRPr lang="en-US" sz="1700" dirty="0"/>
          </a:p>
          <a:p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7A610-501B-F344-98F8-025F19EC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72" y="868168"/>
            <a:ext cx="3122595" cy="5551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763986-15E6-E14E-9C93-7CA49341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669" y="865391"/>
            <a:ext cx="3122596" cy="5554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018D15-4D4C-2940-9F14-2CE822B1E3A5}"/>
              </a:ext>
            </a:extLst>
          </p:cNvPr>
          <p:cNvSpPr txBox="1"/>
          <p:nvPr/>
        </p:nvSpPr>
        <p:spPr>
          <a:xfrm>
            <a:off x="5081816" y="276969"/>
            <a:ext cx="3179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Figure1: FitBit Mobile Dashboards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3AA2FE-E1A5-794A-96A3-F4B3A7729C38}"/>
              </a:ext>
            </a:extLst>
          </p:cNvPr>
          <p:cNvGrpSpPr/>
          <p:nvPr/>
        </p:nvGrpSpPr>
        <p:grpSpPr>
          <a:xfrm>
            <a:off x="497288" y="4299899"/>
            <a:ext cx="678500" cy="678500"/>
            <a:chOff x="497288" y="4299899"/>
            <a:chExt cx="678500" cy="678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9460E5-11FD-E34D-8396-5F58C27BEC64}"/>
                </a:ext>
              </a:extLst>
            </p:cNvPr>
            <p:cNvSpPr/>
            <p:nvPr/>
          </p:nvSpPr>
          <p:spPr>
            <a:xfrm>
              <a:off x="497288" y="4299899"/>
              <a:ext cx="678500" cy="678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1AF355-C8EA-974A-948C-AF7F1BA04171}"/>
                </a:ext>
              </a:extLst>
            </p:cNvPr>
            <p:cNvSpPr txBox="1"/>
            <p:nvPr/>
          </p:nvSpPr>
          <p:spPr>
            <a:xfrm>
              <a:off x="644819" y="4408316"/>
              <a:ext cx="383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4F10B139-6A6C-AD45-AA8E-21CC7BD5664E}"/>
              </a:ext>
            </a:extLst>
          </p:cNvPr>
          <p:cNvSpPr/>
          <p:nvPr/>
        </p:nvSpPr>
        <p:spPr>
          <a:xfrm>
            <a:off x="497288" y="5387694"/>
            <a:ext cx="678500" cy="678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9C405F-8F79-6F4C-9D29-4282FFA1D634}"/>
              </a:ext>
            </a:extLst>
          </p:cNvPr>
          <p:cNvSpPr txBox="1"/>
          <p:nvPr/>
        </p:nvSpPr>
        <p:spPr>
          <a:xfrm>
            <a:off x="644819" y="5496111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E2E68D-FA82-9F4A-A7A3-49C2480D80E9}"/>
              </a:ext>
            </a:extLst>
          </p:cNvPr>
          <p:cNvSpPr/>
          <p:nvPr/>
        </p:nvSpPr>
        <p:spPr>
          <a:xfrm>
            <a:off x="1255439" y="4305257"/>
            <a:ext cx="37798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effectLst/>
              </a:rPr>
              <a:t>What’s the probability that I sleep by 1:00 AM? Wake by 9:00AM? 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b="0" i="1" dirty="0">
                <a:effectLst/>
              </a:rPr>
              <a:t>What factors affect sleep duration and sleep quality?</a:t>
            </a:r>
            <a:endParaRPr lang="en-US" i="1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310254B-AF84-B846-9765-0E6D23A4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0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CD01B-9AF0-5C48-92A0-85741DDAB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Data Collection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71BB0-8725-924F-ADC1-65B03DE14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Table 1 contains all features in my final datasets</a:t>
            </a:r>
          </a:p>
          <a:p>
            <a:r>
              <a:rPr lang="en-US" sz="1700" dirty="0"/>
              <a:t>FitBit export 2/1/2020-4/15/2020</a:t>
            </a:r>
          </a:p>
          <a:p>
            <a:pPr lvl="1"/>
            <a:r>
              <a:rPr lang="en-US" sz="1300" dirty="0"/>
              <a:t>Activity data (pink)</a:t>
            </a:r>
          </a:p>
          <a:p>
            <a:pPr lvl="1"/>
            <a:r>
              <a:rPr lang="en-US" sz="1300" dirty="0"/>
              <a:t>Sleep data (green)</a:t>
            </a:r>
          </a:p>
          <a:p>
            <a:r>
              <a:rPr lang="en-US" sz="1700" dirty="0"/>
              <a:t>Canvas export Spring 2020</a:t>
            </a:r>
          </a:p>
          <a:p>
            <a:pPr lvl="1"/>
            <a:r>
              <a:rPr lang="en-US" sz="1300" dirty="0"/>
              <a:t>Assignment deadline data (gray)</a:t>
            </a:r>
          </a:p>
          <a:p>
            <a:r>
              <a:rPr lang="en-US" sz="1700" dirty="0"/>
              <a:t>Engineered features (white)</a:t>
            </a:r>
          </a:p>
          <a:p>
            <a:r>
              <a:rPr lang="en-US" sz="1700" dirty="0"/>
              <a:t>Merged data on Date</a:t>
            </a:r>
          </a:p>
          <a:p>
            <a:r>
              <a:rPr lang="en-US" sz="1700" dirty="0"/>
              <a:t>45 data points and 24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E5625-DAE7-A746-80CD-09823309CC60}"/>
              </a:ext>
            </a:extLst>
          </p:cNvPr>
          <p:cNvSpPr txBox="1"/>
          <p:nvPr/>
        </p:nvSpPr>
        <p:spPr>
          <a:xfrm>
            <a:off x="5555947" y="276969"/>
            <a:ext cx="31602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Table 1: Description of all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12382B-5043-3040-A0A0-85A35F89DFEB}"/>
              </a:ext>
            </a:extLst>
          </p:cNvPr>
          <p:cNvSpPr/>
          <p:nvPr/>
        </p:nvSpPr>
        <p:spPr>
          <a:xfrm>
            <a:off x="5591824" y="1020471"/>
            <a:ext cx="5859947" cy="1626993"/>
          </a:xfrm>
          <a:prstGeom prst="rect">
            <a:avLst/>
          </a:prstGeom>
          <a:solidFill>
            <a:srgbClr val="C696A1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29097A-ABD2-954D-877B-7E4E0F6F94BE}"/>
              </a:ext>
            </a:extLst>
          </p:cNvPr>
          <p:cNvSpPr/>
          <p:nvPr/>
        </p:nvSpPr>
        <p:spPr>
          <a:xfrm>
            <a:off x="5595054" y="2647464"/>
            <a:ext cx="5859947" cy="1953565"/>
          </a:xfrm>
          <a:prstGeom prst="rect">
            <a:avLst/>
          </a:prstGeom>
          <a:solidFill>
            <a:srgbClr val="5A8A52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C0E5FF-9B8C-D34B-B443-2E3D99880D5E}"/>
              </a:ext>
            </a:extLst>
          </p:cNvPr>
          <p:cNvSpPr/>
          <p:nvPr/>
        </p:nvSpPr>
        <p:spPr>
          <a:xfrm>
            <a:off x="5584975" y="4601030"/>
            <a:ext cx="5859947" cy="1236499"/>
          </a:xfrm>
          <a:prstGeom prst="rect">
            <a:avLst/>
          </a:prstGeom>
          <a:solidFill>
            <a:srgbClr val="65807B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EB35D-F6A5-6643-91D1-FBF83C7FFD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4700" y="641181"/>
            <a:ext cx="6020764" cy="570467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814D1-A967-4F4B-9CB1-35ABB49A8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58EF-26C5-044E-ADCD-D0CE6ACA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and Wake Time Analysis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72D9-16A0-6B43-8917-D0AFFD3B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9" y="2478024"/>
            <a:ext cx="6577240" cy="369417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Created sleep time indicator dataset by enumerating each minute between 12:00AM-4:00AM each day and added asleep indicator</a:t>
            </a:r>
          </a:p>
          <a:p>
            <a:pPr lvl="1"/>
            <a:r>
              <a:rPr lang="en-US" sz="2000" dirty="0"/>
              <a:t>Identical process for wake time indicator dataset except from 6:00AM-12:00PM</a:t>
            </a:r>
          </a:p>
          <a:p>
            <a:r>
              <a:rPr lang="en-US" sz="2400" dirty="0"/>
              <a:t>Used a logistic regression model with time offset as predictor and asleep indicator as response; used uninformative prior</a:t>
            </a:r>
          </a:p>
          <a:p>
            <a:r>
              <a:rPr lang="en-US" sz="2400" dirty="0"/>
              <a:t>Generated 10K samples using </a:t>
            </a:r>
            <a:r>
              <a:rPr lang="en-US" sz="2400" dirty="0" err="1"/>
              <a:t>adaptMCMC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978BEE-89B4-FF4B-8264-918575F04FA1}"/>
              </a:ext>
            </a:extLst>
          </p:cNvPr>
          <p:cNvSpPr txBox="1"/>
          <p:nvPr/>
        </p:nvSpPr>
        <p:spPr>
          <a:xfrm>
            <a:off x="7933266" y="3035869"/>
            <a:ext cx="33504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Equation 1: Models for sleep time and wake time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5CBA1-EE9F-E646-9F82-4C5C0EDB1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266" y="3605275"/>
            <a:ext cx="3429000" cy="191620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658663-59A5-D54D-A5C7-A251BBF2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5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F5517947-0CA6-014B-89C6-3BDC1744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987879"/>
            <a:ext cx="4724569" cy="185439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0626710-096C-2E40-9B76-D07F3B77F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069062"/>
            <a:ext cx="4732940" cy="169202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8AAF54-594F-9545-AD36-2AF01A336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381" y="3671316"/>
            <a:ext cx="4208036" cy="2545862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ED8767-564B-9540-9F24-BDE697CB4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579" y="3671316"/>
            <a:ext cx="3928413" cy="25534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BF6795-E40A-5444-A380-42F98D312888}"/>
              </a:ext>
            </a:extLst>
          </p:cNvPr>
          <p:cNvSpPr txBox="1"/>
          <p:nvPr/>
        </p:nvSpPr>
        <p:spPr>
          <a:xfrm>
            <a:off x="1123697" y="479239"/>
            <a:ext cx="39208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Figure 2: Wake time posterior distributions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6A57D3-10E4-8840-B394-09D98E8DFC99}"/>
              </a:ext>
            </a:extLst>
          </p:cNvPr>
          <p:cNvSpPr txBox="1"/>
          <p:nvPr/>
        </p:nvSpPr>
        <p:spPr>
          <a:xfrm>
            <a:off x="6274096" y="479239"/>
            <a:ext cx="3935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Figure 3: Sleep time posterior distributions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139C05-D255-5E49-8AA9-4CC61428C490}"/>
              </a:ext>
            </a:extLst>
          </p:cNvPr>
          <p:cNvSpPr/>
          <p:nvPr/>
        </p:nvSpPr>
        <p:spPr>
          <a:xfrm>
            <a:off x="6609091" y="2829209"/>
            <a:ext cx="4218879" cy="73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Acceptance rate: 34.9%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Effective size for alpha: 1062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Effective size for beta: 1045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28BED2-30AA-0045-B3D6-4B45E338816A}"/>
              </a:ext>
            </a:extLst>
          </p:cNvPr>
          <p:cNvSpPr/>
          <p:nvPr/>
        </p:nvSpPr>
        <p:spPr>
          <a:xfrm>
            <a:off x="1387381" y="2850979"/>
            <a:ext cx="4285945" cy="73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Acceptance rate: 35.2%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Effective size for alpha: 1166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Effective size for beta: 1154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24E9EA-30A1-8346-B667-266D3E1F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10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0A80-EB78-4A48-B48C-75FB9837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234" y="548640"/>
            <a:ext cx="991646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the probabilities to sleeping and waking up on time?</a:t>
            </a:r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E66EC79B-5AE8-A549-810F-44CDB7B5E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790924" y="2434459"/>
            <a:ext cx="10486159" cy="387987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F7F1AA5-9A5F-F841-B4D9-77C8E38A5D50}"/>
              </a:ext>
            </a:extLst>
          </p:cNvPr>
          <p:cNvGrpSpPr/>
          <p:nvPr/>
        </p:nvGrpSpPr>
        <p:grpSpPr>
          <a:xfrm>
            <a:off x="229804" y="706190"/>
            <a:ext cx="885764" cy="885764"/>
            <a:chOff x="497288" y="4222409"/>
            <a:chExt cx="885764" cy="8857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4975D0A-B3B5-564C-9724-21041F09B3DB}"/>
                </a:ext>
              </a:extLst>
            </p:cNvPr>
            <p:cNvSpPr/>
            <p:nvPr/>
          </p:nvSpPr>
          <p:spPr>
            <a:xfrm>
              <a:off x="497288" y="4222409"/>
              <a:ext cx="885764" cy="8857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F4D88-746F-A74E-BACE-A1FB677DCBF6}"/>
                </a:ext>
              </a:extLst>
            </p:cNvPr>
            <p:cNvSpPr txBox="1"/>
            <p:nvPr/>
          </p:nvSpPr>
          <p:spPr>
            <a:xfrm>
              <a:off x="748955" y="4408317"/>
              <a:ext cx="417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6CC3C-D7A7-344E-A6DE-0CD27A93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52284-FFCE-7244-8846-5636AF6D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Sleep Duration and Quality Analysis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64113-F2F1-4345-88AD-BD2F9D5B4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35" y="2478024"/>
            <a:ext cx="6354727" cy="38313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Used a regression models with unknown sigma and uninformative prior</a:t>
            </a:r>
          </a:p>
          <a:p>
            <a:pPr lvl="1"/>
            <a:r>
              <a:rPr lang="en-US" dirty="0"/>
              <a:t>Duration Model</a:t>
            </a:r>
          </a:p>
          <a:p>
            <a:pPr lvl="2"/>
            <a:r>
              <a:rPr lang="en-US" dirty="0"/>
              <a:t>Response: Minutes Asleep</a:t>
            </a:r>
          </a:p>
          <a:p>
            <a:pPr lvl="2"/>
            <a:r>
              <a:rPr lang="en-US" dirty="0"/>
              <a:t>Predictors: All non-sleep features</a:t>
            </a:r>
          </a:p>
          <a:p>
            <a:pPr lvl="1"/>
            <a:r>
              <a:rPr lang="en-US" dirty="0"/>
              <a:t>Quality Model</a:t>
            </a:r>
          </a:p>
          <a:p>
            <a:pPr lvl="2"/>
            <a:r>
              <a:rPr lang="en-US" dirty="0"/>
              <a:t>Response: Minutes Asleep/Time in Bed</a:t>
            </a:r>
          </a:p>
          <a:p>
            <a:pPr lvl="2"/>
            <a:r>
              <a:rPr lang="en-US" dirty="0"/>
              <a:t>Predictors: All non-sleep features</a:t>
            </a:r>
          </a:p>
          <a:p>
            <a:r>
              <a:rPr lang="en-US" dirty="0"/>
              <a:t>Generated 10K MC samples</a:t>
            </a:r>
          </a:p>
          <a:p>
            <a:r>
              <a:rPr lang="en-US" dirty="0"/>
              <a:t>Dropped features with VIF &gt; 20 to handle multicollinearity</a:t>
            </a:r>
          </a:p>
          <a:p>
            <a:r>
              <a:rPr lang="en-US" dirty="0"/>
              <a:t>Added a Minutes Sedentary squared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128C9-2B64-554F-84D4-4C46927D0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879" y="3073938"/>
            <a:ext cx="2406973" cy="1187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657B5-A44C-134A-951B-710ED5CAFD8C}"/>
              </a:ext>
            </a:extLst>
          </p:cNvPr>
          <p:cNvSpPr txBox="1"/>
          <p:nvPr/>
        </p:nvSpPr>
        <p:spPr>
          <a:xfrm>
            <a:off x="7887338" y="2597430"/>
            <a:ext cx="3240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Equation 2: Models for sleep duration and quality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DA4CE-A598-F44C-8C15-F4AE043B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465" y="4972616"/>
            <a:ext cx="5003800" cy="111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F5EA6C-877F-5241-B579-B5110CBAD026}"/>
              </a:ext>
            </a:extLst>
          </p:cNvPr>
          <p:cNvSpPr txBox="1"/>
          <p:nvPr/>
        </p:nvSpPr>
        <p:spPr>
          <a:xfrm>
            <a:off x="6771464" y="4664112"/>
            <a:ext cx="5003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Equation 3: Conditional distributions for MC sampling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CCB9C0-2066-424C-B6A7-A5863144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4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0A80-EB78-4A48-B48C-75FB9837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234" y="548640"/>
            <a:ext cx="9916461" cy="1179576"/>
          </a:xfrm>
        </p:spPr>
        <p:txBody>
          <a:bodyPr>
            <a:normAutofit/>
          </a:bodyPr>
          <a:lstStyle/>
          <a:p>
            <a:r>
              <a:rPr lang="en-US" dirty="0"/>
              <a:t>What factors affect sleep duration?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7F1AA5-9A5F-F841-B4D9-77C8E38A5D50}"/>
              </a:ext>
            </a:extLst>
          </p:cNvPr>
          <p:cNvGrpSpPr/>
          <p:nvPr/>
        </p:nvGrpSpPr>
        <p:grpSpPr>
          <a:xfrm>
            <a:off x="229804" y="706190"/>
            <a:ext cx="885764" cy="885764"/>
            <a:chOff x="497288" y="4222409"/>
            <a:chExt cx="885764" cy="8857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4975D0A-B3B5-564C-9724-21041F09B3DB}"/>
                </a:ext>
              </a:extLst>
            </p:cNvPr>
            <p:cNvSpPr/>
            <p:nvPr/>
          </p:nvSpPr>
          <p:spPr>
            <a:xfrm>
              <a:off x="497288" y="4222409"/>
              <a:ext cx="885764" cy="8857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F4D88-746F-A74E-BACE-A1FB677DCBF6}"/>
                </a:ext>
              </a:extLst>
            </p:cNvPr>
            <p:cNvSpPr txBox="1"/>
            <p:nvPr/>
          </p:nvSpPr>
          <p:spPr>
            <a:xfrm>
              <a:off x="624971" y="4408317"/>
              <a:ext cx="6783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6B766C1-0E52-CC4A-9440-9A542418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15" y="2219644"/>
            <a:ext cx="7175717" cy="41842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5F40E3-D95F-AC41-BCD1-C9557CCB3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69" y="2478024"/>
            <a:ext cx="3693764" cy="36941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Features significant at 0.05 significance level:</a:t>
            </a:r>
          </a:p>
          <a:p>
            <a:r>
              <a:rPr lang="en-US" sz="2400" dirty="0"/>
              <a:t>Minutes Sedentary and Minutes Sedentary Squared</a:t>
            </a:r>
          </a:p>
          <a:p>
            <a:r>
              <a:rPr lang="en-US" sz="2400" dirty="0"/>
              <a:t>Minutes Lightly Active</a:t>
            </a:r>
          </a:p>
          <a:p>
            <a:r>
              <a:rPr lang="en-US" sz="2400" dirty="0"/>
              <a:t>Weekly Assign Number</a:t>
            </a:r>
          </a:p>
          <a:p>
            <a:r>
              <a:rPr lang="en-US" sz="2400" dirty="0"/>
              <a:t>Intercept</a:t>
            </a:r>
          </a:p>
          <a:p>
            <a:endParaRPr lang="en-US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7F23360-E93D-1046-B490-C41AFEDF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8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0A80-EB78-4A48-B48C-75FB9837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234" y="548640"/>
            <a:ext cx="9916461" cy="1179576"/>
          </a:xfrm>
        </p:spPr>
        <p:txBody>
          <a:bodyPr>
            <a:normAutofit/>
          </a:bodyPr>
          <a:lstStyle/>
          <a:p>
            <a:r>
              <a:rPr lang="en-US" dirty="0"/>
              <a:t>What factors affect sleep quality?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7F1AA5-9A5F-F841-B4D9-77C8E38A5D50}"/>
              </a:ext>
            </a:extLst>
          </p:cNvPr>
          <p:cNvGrpSpPr/>
          <p:nvPr/>
        </p:nvGrpSpPr>
        <p:grpSpPr>
          <a:xfrm>
            <a:off x="229804" y="706190"/>
            <a:ext cx="885764" cy="885764"/>
            <a:chOff x="497288" y="4222409"/>
            <a:chExt cx="885764" cy="8857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4975D0A-B3B5-564C-9724-21041F09B3DB}"/>
                </a:ext>
              </a:extLst>
            </p:cNvPr>
            <p:cNvSpPr/>
            <p:nvPr/>
          </p:nvSpPr>
          <p:spPr>
            <a:xfrm>
              <a:off x="497288" y="4222409"/>
              <a:ext cx="885764" cy="8857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0F4D88-746F-A74E-BACE-A1FB677DCBF6}"/>
                </a:ext>
              </a:extLst>
            </p:cNvPr>
            <p:cNvSpPr txBox="1"/>
            <p:nvPr/>
          </p:nvSpPr>
          <p:spPr>
            <a:xfrm>
              <a:off x="624970" y="4408317"/>
              <a:ext cx="6559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2B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5F40E3-D95F-AC41-BCD1-C9557CCB3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769" y="2478024"/>
            <a:ext cx="3693764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Features significant at 0.05 significance level:</a:t>
            </a:r>
          </a:p>
          <a:p>
            <a:r>
              <a:rPr lang="en-US" sz="2400" dirty="0"/>
              <a:t>Weekly Assign Number</a:t>
            </a:r>
          </a:p>
          <a:p>
            <a:r>
              <a:rPr lang="en-US" sz="2400" dirty="0"/>
              <a:t>Is Break</a:t>
            </a:r>
          </a:p>
          <a:p>
            <a:r>
              <a:rPr lang="en-US" sz="2400" dirty="0"/>
              <a:t>Intercept</a:t>
            </a: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78196B-8A06-1646-BBC0-97AF829D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517" y="2435543"/>
            <a:ext cx="7400142" cy="39962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4B910-AC3A-E143-A421-126F8630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964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2B"/>
      </a:dk2>
      <a:lt2>
        <a:srgbClr val="E2E8E7"/>
      </a:lt2>
      <a:accent1>
        <a:srgbClr val="C696A1"/>
      </a:accent1>
      <a:accent2>
        <a:srgbClr val="BA8A7F"/>
      </a:accent2>
      <a:accent3>
        <a:srgbClr val="B8A07C"/>
      </a:accent3>
      <a:accent4>
        <a:srgbClr val="A6A772"/>
      </a:accent4>
      <a:accent5>
        <a:srgbClr val="98A980"/>
      </a:accent5>
      <a:accent6>
        <a:srgbClr val="7FAE77"/>
      </a:accent6>
      <a:hlink>
        <a:srgbClr val="568E81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473</Words>
  <Application>Microsoft Macintosh PowerPoint</Application>
  <PresentationFormat>Widescreen</PresentationFormat>
  <Paragraphs>83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Cambria Math</vt:lpstr>
      <vt:lpstr>AccentBoxVTI</vt:lpstr>
      <vt:lpstr>Bayesian Analysis of Sleep Data  ISYE 6420 Project</vt:lpstr>
      <vt:lpstr>Problem Statement</vt:lpstr>
      <vt:lpstr>Data Collection</vt:lpstr>
      <vt:lpstr>Sleep and Wake Time Analysis Approach</vt:lpstr>
      <vt:lpstr>PowerPoint Presentation</vt:lpstr>
      <vt:lpstr>What’s the probabilities to sleeping and waking up on time?</vt:lpstr>
      <vt:lpstr>Sleep Duration and Quality Analysis Approach</vt:lpstr>
      <vt:lpstr>What factors affect sleep duration?</vt:lpstr>
      <vt:lpstr>What factors affect sleep quality?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Analysis of Sleep Data  ISYE 6420 Project</dc:title>
  <dc:creator>Chitwan Kaudan</dc:creator>
  <cp:lastModifiedBy>Chitwan Kaudan</cp:lastModifiedBy>
  <cp:revision>9</cp:revision>
  <dcterms:created xsi:type="dcterms:W3CDTF">2020-04-20T09:08:43Z</dcterms:created>
  <dcterms:modified xsi:type="dcterms:W3CDTF">2020-04-20T15:29:25Z</dcterms:modified>
</cp:coreProperties>
</file>